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33"/>
  </p:notesMasterIdLst>
  <p:handoutMasterIdLst>
    <p:handoutMasterId r:id="rId34"/>
  </p:handoutMasterIdLst>
  <p:sldIdLst>
    <p:sldId id="678" r:id="rId3"/>
    <p:sldId id="702" r:id="rId4"/>
    <p:sldId id="468" r:id="rId5"/>
    <p:sldId id="436" r:id="rId6"/>
    <p:sldId id="682" r:id="rId7"/>
    <p:sldId id="437" r:id="rId8"/>
    <p:sldId id="259" r:id="rId9"/>
    <p:sldId id="697" r:id="rId10"/>
    <p:sldId id="684" r:id="rId11"/>
    <p:sldId id="683" r:id="rId12"/>
    <p:sldId id="675" r:id="rId13"/>
    <p:sldId id="676" r:id="rId14"/>
    <p:sldId id="258" r:id="rId15"/>
    <p:sldId id="656" r:id="rId16"/>
    <p:sldId id="657" r:id="rId17"/>
    <p:sldId id="685" r:id="rId18"/>
    <p:sldId id="687" r:id="rId19"/>
    <p:sldId id="334" r:id="rId20"/>
    <p:sldId id="331" r:id="rId21"/>
    <p:sldId id="658" r:id="rId22"/>
    <p:sldId id="260" r:id="rId23"/>
    <p:sldId id="698" r:id="rId24"/>
    <p:sldId id="700" r:id="rId25"/>
    <p:sldId id="701" r:id="rId26"/>
    <p:sldId id="688" r:id="rId27"/>
    <p:sldId id="692" r:id="rId28"/>
    <p:sldId id="693" r:id="rId29"/>
    <p:sldId id="694" r:id="rId30"/>
    <p:sldId id="695" r:id="rId31"/>
    <p:sldId id="696" r:id="rId3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C57"/>
    <a:srgbClr val="1C6AA2"/>
    <a:srgbClr val="FF6400"/>
    <a:srgbClr val="46C651"/>
    <a:srgbClr val="F4B835"/>
    <a:srgbClr val="66676C"/>
    <a:srgbClr val="F36E21"/>
    <a:srgbClr val="9571F9"/>
    <a:srgbClr val="72BCF1"/>
    <a:srgbClr val="2B3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/>
    <p:restoredTop sz="93084"/>
  </p:normalViewPr>
  <p:slideViewPr>
    <p:cSldViewPr snapToGrid="0" snapToObjects="1">
      <p:cViewPr varScale="1">
        <p:scale>
          <a:sx n="67" d="100"/>
          <a:sy n="67" d="100"/>
        </p:scale>
        <p:origin x="74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williamhenderson\Dropbox%20(Personal)\Legal%20Evolution\Data%20Sets\In-House\In-House%20Lawyers%20Workbook%20No%20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Book" charset="0"/>
                <a:cs typeface="Avenir Book" charset="0"/>
              </a:defRPr>
            </a:pPr>
            <a:r>
              <a:rPr lang="en-US" sz="1800">
                <a:latin typeface="+mn-lt"/>
                <a:ea typeface="Avenir Book" charset="0"/>
                <a:cs typeface="Avenir Book" charset="0"/>
              </a:rPr>
              <a:t>%</a:t>
            </a:r>
            <a:r>
              <a:rPr lang="en-US" sz="1800" baseline="0">
                <a:latin typeface="+mn-lt"/>
                <a:ea typeface="Avenir Book" charset="0"/>
                <a:cs typeface="Avenir Book" charset="0"/>
              </a:rPr>
              <a:t> Change in Number of Employed Lawyers </a:t>
            </a:r>
          </a:p>
          <a:p>
            <a:pPr>
              <a:defRPr sz="1800">
                <a:ea typeface="Avenir Book" charset="0"/>
                <a:cs typeface="Avenir Book" charset="0"/>
              </a:defRPr>
            </a:pPr>
            <a:r>
              <a:rPr lang="en-US" sz="1800" baseline="0">
                <a:latin typeface="+mn-lt"/>
                <a:ea typeface="Avenir Book" charset="0"/>
                <a:cs typeface="Avenir Book" charset="0"/>
              </a:rPr>
              <a:t>by Practice Setting, 1997 to 2017</a:t>
            </a:r>
            <a:endParaRPr lang="en-US" sz="1800">
              <a:latin typeface="+mn-lt"/>
              <a:ea typeface="Avenir Book" charset="0"/>
              <a:cs typeface="Avenir Book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Avenir Book" charset="0"/>
              <a:cs typeface="Avenir Boo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011698520704533E-2"/>
          <c:y val="0.13011724536204472"/>
          <c:w val="0.91286761116756499"/>
          <c:h val="0.74441372403781925"/>
        </c:manualLayout>
      </c:layout>
      <c:lineChart>
        <c:grouping val="standard"/>
        <c:varyColors val="0"/>
        <c:ser>
          <c:idx val="0"/>
          <c:order val="0"/>
          <c:tx>
            <c:strRef>
              <c:f>Data!$B$23</c:f>
              <c:strCache>
                <c:ptCount val="1"/>
                <c:pt idx="0">
                  <c:v> Law Firms</c:v>
                </c:pt>
              </c:strCache>
            </c:strRef>
          </c:tx>
          <c:spPr>
            <a:ln w="63500" cap="rnd">
              <a:solidFill>
                <a:srgbClr val="66676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676C"/>
              </a:solidFill>
              <a:ln w="63500">
                <a:solidFill>
                  <a:srgbClr val="66676C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8.7969927676482158E-3"/>
                  <c:y val="-2.62694291944211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Book" panose="0200050302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4B-884F-8F38-73F9373B1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Data!$A$24:$A$44</c:f>
              <c:numCache>
                <c:formatCode>General</c:formatCode>
                <c:ptCount val="21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</c:numCache>
            </c:numRef>
          </c:cat>
          <c:val>
            <c:numRef>
              <c:f>Data!$B$24:$B$44</c:f>
              <c:numCache>
                <c:formatCode>0.0%</c:formatCode>
                <c:ptCount val="21"/>
                <c:pt idx="0">
                  <c:v>0</c:v>
                </c:pt>
                <c:pt idx="1">
                  <c:v>2.6313159910735101E-3</c:v>
                </c:pt>
                <c:pt idx="2">
                  <c:v>4.5498451187422975E-2</c:v>
                </c:pt>
                <c:pt idx="3">
                  <c:v>0.1113146587616161</c:v>
                </c:pt>
                <c:pt idx="4">
                  <c:v>0.11294674083202878</c:v>
                </c:pt>
                <c:pt idx="5">
                  <c:v>0.13676181594111181</c:v>
                </c:pt>
                <c:pt idx="6">
                  <c:v>0.15411517836325483</c:v>
                </c:pt>
                <c:pt idx="7">
                  <c:v>0.17273423708490157</c:v>
                </c:pt>
                <c:pt idx="8">
                  <c:v>0.18529127668787262</c:v>
                </c:pt>
                <c:pt idx="9">
                  <c:v>0.20594211104819637</c:v>
                </c:pt>
                <c:pt idx="10">
                  <c:v>0.20960596875728607</c:v>
                </c:pt>
                <c:pt idx="11">
                  <c:v>0.20750757752389834</c:v>
                </c:pt>
                <c:pt idx="12">
                  <c:v>0.20963927655464143</c:v>
                </c:pt>
                <c:pt idx="13">
                  <c:v>0.23105619025413848</c:v>
                </c:pt>
                <c:pt idx="14">
                  <c:v>0.23914998501149118</c:v>
                </c:pt>
                <c:pt idx="15">
                  <c:v>0.24407953902008461</c:v>
                </c:pt>
                <c:pt idx="16">
                  <c:v>0.24887586183925656</c:v>
                </c:pt>
                <c:pt idx="17">
                  <c:v>0.26146620923958297</c:v>
                </c:pt>
                <c:pt idx="18">
                  <c:v>0.26629583985611033</c:v>
                </c:pt>
                <c:pt idx="19">
                  <c:v>0.27478932818172735</c:v>
                </c:pt>
                <c:pt idx="20">
                  <c:v>0.2945741598108117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4B-884F-8F38-73F9373B1B0D}"/>
            </c:ext>
          </c:extLst>
        </c:ser>
        <c:ser>
          <c:idx val="1"/>
          <c:order val="1"/>
          <c:tx>
            <c:strRef>
              <c:f>Data!$C$23</c:f>
              <c:strCache>
                <c:ptCount val="1"/>
                <c:pt idx="0">
                  <c:v> Government</c:v>
                </c:pt>
              </c:strCache>
            </c:strRef>
          </c:tx>
          <c:spPr>
            <a:ln w="63500" cap="rnd">
              <a:solidFill>
                <a:srgbClr val="F36E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36E21"/>
              </a:solidFill>
              <a:ln w="63500">
                <a:solidFill>
                  <a:srgbClr val="F36E21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1.0263158228923026E-2"/>
                  <c:y val="-3.03108798397168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Book" panose="0200050302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4B-884F-8F38-73F9373B1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Data!$A$24:$A$44</c:f>
              <c:numCache>
                <c:formatCode>General</c:formatCode>
                <c:ptCount val="21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</c:numCache>
            </c:numRef>
          </c:cat>
          <c:val>
            <c:numRef>
              <c:f>Data!$C$24:$C$44</c:f>
              <c:numCache>
                <c:formatCode>0.0%</c:formatCode>
                <c:ptCount val="21"/>
                <c:pt idx="0">
                  <c:v>0</c:v>
                </c:pt>
                <c:pt idx="1">
                  <c:v>-4.8785896440847097E-2</c:v>
                </c:pt>
                <c:pt idx="2">
                  <c:v>0.10699634105776694</c:v>
                </c:pt>
                <c:pt idx="3">
                  <c:v>0.11098791440292716</c:v>
                </c:pt>
                <c:pt idx="4">
                  <c:v>0.1137598403370662</c:v>
                </c:pt>
                <c:pt idx="5">
                  <c:v>0.1134272092249695</c:v>
                </c:pt>
                <c:pt idx="6">
                  <c:v>0.15544960638651736</c:v>
                </c:pt>
                <c:pt idx="7">
                  <c:v>0.16565029382414903</c:v>
                </c:pt>
                <c:pt idx="8">
                  <c:v>0.16620467901097682</c:v>
                </c:pt>
                <c:pt idx="9">
                  <c:v>0.24526000665262224</c:v>
                </c:pt>
                <c:pt idx="10">
                  <c:v>0.25479543186606052</c:v>
                </c:pt>
                <c:pt idx="11">
                  <c:v>0.25701297261337175</c:v>
                </c:pt>
                <c:pt idx="12">
                  <c:v>0.3213216542853975</c:v>
                </c:pt>
                <c:pt idx="13">
                  <c:v>0.33030269431200798</c:v>
                </c:pt>
                <c:pt idx="14">
                  <c:v>0.34527109435635878</c:v>
                </c:pt>
                <c:pt idx="15">
                  <c:v>0.36057212551280632</c:v>
                </c:pt>
                <c:pt idx="16">
                  <c:v>0.38917840115312119</c:v>
                </c:pt>
                <c:pt idx="17">
                  <c:v>0.40204013748752632</c:v>
                </c:pt>
                <c:pt idx="18">
                  <c:v>0.42111098791440293</c:v>
                </c:pt>
                <c:pt idx="19">
                  <c:v>0.4579221643197694</c:v>
                </c:pt>
                <c:pt idx="20">
                  <c:v>0.48996562811841665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4B-884F-8F38-73F9373B1B0D}"/>
            </c:ext>
          </c:extLst>
        </c:ser>
        <c:ser>
          <c:idx val="2"/>
          <c:order val="2"/>
          <c:tx>
            <c:strRef>
              <c:f>Data!$D$23</c:f>
              <c:strCache>
                <c:ptCount val="1"/>
                <c:pt idx="0">
                  <c:v> In-House</c:v>
                </c:pt>
              </c:strCache>
            </c:strRef>
          </c:tx>
          <c:spPr>
            <a:ln w="63500" cap="rnd">
              <a:solidFill>
                <a:srgbClr val="72BCF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2BCF1"/>
              </a:solidFill>
              <a:ln w="63500">
                <a:solidFill>
                  <a:srgbClr val="72BCF1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6.2310877643182811E-3"/>
                  <c:y val="-3.13212425010405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Book" panose="0200050302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163897095503132E-2"/>
                      <c:h val="3.83635498065831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64B-884F-8F38-73F9373B1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Data!$A$24:$A$44</c:f>
              <c:numCache>
                <c:formatCode>General</c:formatCode>
                <c:ptCount val="21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</c:numCache>
            </c:numRef>
          </c:cat>
          <c:val>
            <c:numRef>
              <c:f>Data!$D$24:$D$44</c:f>
              <c:numCache>
                <c:formatCode>0.0%</c:formatCode>
                <c:ptCount val="21"/>
                <c:pt idx="0">
                  <c:v>0</c:v>
                </c:pt>
                <c:pt idx="1">
                  <c:v>0.19510791366906474</c:v>
                </c:pt>
                <c:pt idx="2">
                  <c:v>0.45381294964028779</c:v>
                </c:pt>
                <c:pt idx="3">
                  <c:v>0.60230215827338129</c:v>
                </c:pt>
                <c:pt idx="4">
                  <c:v>0.59453237410071946</c:v>
                </c:pt>
                <c:pt idx="5">
                  <c:v>0.80316546762589924</c:v>
                </c:pt>
                <c:pt idx="6">
                  <c:v>0.88517985611510797</c:v>
                </c:pt>
                <c:pt idx="7">
                  <c:v>0.83913669064748198</c:v>
                </c:pt>
                <c:pt idx="8">
                  <c:v>0.96115107913669062</c:v>
                </c:pt>
                <c:pt idx="9">
                  <c:v>1.1105035971223021</c:v>
                </c:pt>
                <c:pt idx="10">
                  <c:v>1.2860431654676259</c:v>
                </c:pt>
                <c:pt idx="11">
                  <c:v>1.2385611510791368</c:v>
                </c:pt>
                <c:pt idx="12">
                  <c:v>1.1424460431654677</c:v>
                </c:pt>
                <c:pt idx="13">
                  <c:v>1.0653237410071943</c:v>
                </c:pt>
                <c:pt idx="14">
                  <c:v>1.2328057553956835</c:v>
                </c:pt>
                <c:pt idx="15">
                  <c:v>1.4661870503597123</c:v>
                </c:pt>
                <c:pt idx="16">
                  <c:v>1.6598561151079136</c:v>
                </c:pt>
                <c:pt idx="17">
                  <c:v>1.8238848920863309</c:v>
                </c:pt>
                <c:pt idx="18">
                  <c:v>1.9231654676258993</c:v>
                </c:pt>
                <c:pt idx="19">
                  <c:v>2.0305035971223022</c:v>
                </c:pt>
                <c:pt idx="20">
                  <c:v>2.0305035971223022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4B-884F-8F38-73F9373B1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2805904"/>
        <c:axId val="1212808736"/>
      </c:lineChart>
      <c:catAx>
        <c:axId val="121280590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Book" charset="0"/>
                <a:cs typeface="Avenir Book" charset="0"/>
              </a:defRPr>
            </a:pPr>
            <a:endParaRPr lang="en-US"/>
          </a:p>
        </c:txPr>
        <c:crossAx val="1212808736"/>
        <c:crosses val="autoZero"/>
        <c:auto val="1"/>
        <c:lblAlgn val="ctr"/>
        <c:lblOffset val="100"/>
        <c:noMultiLvlLbl val="0"/>
      </c:catAx>
      <c:valAx>
        <c:axId val="121280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cross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Book" charset="0"/>
                <a:cs typeface="Avenir Book" charset="0"/>
              </a:defRPr>
            </a:pPr>
            <a:endParaRPr lang="en-US"/>
          </a:p>
        </c:txPr>
        <c:crossAx val="121280590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96474750060062"/>
          <c:y val="0.88830365985472559"/>
          <c:w val="0.49244981641799418"/>
          <c:h val="4.8282513590516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Avenir Book" charset="0"/>
              <a:cs typeface="Avenir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0.95563</cdr:y>
    </cdr:from>
    <cdr:to>
      <cdr:x>0.69229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3C484F2-91EF-C14D-B87B-CE79D79C614E}"/>
            </a:ext>
          </a:extLst>
        </cdr:cNvPr>
        <cdr:cNvSpPr txBox="1"/>
      </cdr:nvSpPr>
      <cdr:spPr>
        <a:xfrm xmlns:a="http://schemas.openxmlformats.org/drawingml/2006/main">
          <a:off x="0" y="6124373"/>
          <a:ext cx="5999345" cy="2843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latin typeface="+mn-lt"/>
            </a:rPr>
            <a:t>Sources: </a:t>
          </a:r>
          <a:r>
            <a:rPr lang="en-US" dirty="0">
              <a:latin typeface="+mn-lt"/>
            </a:rPr>
            <a:t>Bureau of Labor Statistics. </a:t>
          </a:r>
          <a:r>
            <a:rPr lang="en-US" baseline="0" dirty="0">
              <a:latin typeface="+mn-lt"/>
            </a:rPr>
            <a:t>Graph generated by Legal Evolution PBC</a:t>
          </a:r>
          <a:endParaRPr lang="en-US" dirty="0"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15BCF-9981-6E44-A540-50996CA06765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2F2E8-2CDD-DF4B-9C7D-A42C7DDFB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4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2AEE5-FAFC-9E40-82EE-31F15F2D30E0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B1799-61A3-EE4D-88CB-B3DC9BDEB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7FEDB-3EEA-554A-962A-992E52A4C9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0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7FEDB-3EEA-554A-962A-992E52A4C9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3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 Services and the Consumer Price Index (CPI) (042)</a:t>
            </a:r>
          </a:p>
          <a:p>
            <a:r>
              <a:rPr lang="en-US" dirty="0"/>
              <a:t>January 30, 2018</a:t>
            </a:r>
          </a:p>
          <a:p>
            <a:r>
              <a:rPr lang="en-US" dirty="0"/>
              <a:t>https://</a:t>
            </a:r>
            <a:r>
              <a:rPr lang="en-US" dirty="0" err="1"/>
              <a:t>www.legalevolution.org</a:t>
            </a:r>
            <a:r>
              <a:rPr lang="en-US" dirty="0"/>
              <a:t>/2018/01/legal-services-consumer-price-index-cpi-cost-going-up-wallet-share-going-down-042/</a:t>
            </a:r>
          </a:p>
          <a:p>
            <a:endParaRPr lang="en-US" dirty="0"/>
          </a:p>
          <a:p>
            <a:r>
              <a:rPr lang="en-US" dirty="0"/>
              <a:t>Prices in </a:t>
            </a:r>
            <a:r>
              <a:rPr lang="en-US" dirty="0" err="1"/>
              <a:t>Eds</a:t>
            </a:r>
            <a:r>
              <a:rPr lang="en-US" dirty="0"/>
              <a:t>, Meds, and Legal Sector are going up faster than overall CPI-U.  These sectors are among the most prone to cost disease (aka </a:t>
            </a:r>
            <a:r>
              <a:rPr lang="en-US" dirty="0" err="1"/>
              <a:t>Baumol’s</a:t>
            </a:r>
            <a:r>
              <a:rPr lang="en-US" dirty="0"/>
              <a:t> disease).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16021-5F76-6E4A-8143-C0DE7B9FB1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 Services and the Consumer Price Index (CPI) (042)</a:t>
            </a:r>
          </a:p>
          <a:p>
            <a:r>
              <a:rPr lang="en-US" dirty="0"/>
              <a:t>January 30, 2018</a:t>
            </a:r>
          </a:p>
          <a:p>
            <a:r>
              <a:rPr lang="en-US" dirty="0"/>
              <a:t>https://</a:t>
            </a:r>
            <a:r>
              <a:rPr lang="en-US" dirty="0" err="1"/>
              <a:t>www.legalevolution.org</a:t>
            </a:r>
            <a:r>
              <a:rPr lang="en-US" dirty="0"/>
              <a:t>/2018/01/legal-services-consumer-price-index-cpi-cost-going-up-wallet-share-going-down-042/</a:t>
            </a:r>
          </a:p>
          <a:p>
            <a:endParaRPr lang="en-US" dirty="0"/>
          </a:p>
          <a:p>
            <a:r>
              <a:rPr lang="en-US" dirty="0"/>
              <a:t>This chart shows how the CPI-U for legal services is going up faster than the overall index yet its share of the total basket is going down (the orange line).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16021-5F76-6E4A-8143-C0DE7B9FB1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0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5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6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24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89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2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0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40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43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7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0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1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7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18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5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6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8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9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0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2092F-54B8-AE48-A234-22306F0FC4B3}"/>
              </a:ext>
            </a:extLst>
          </p:cNvPr>
          <p:cNvSpPr/>
          <p:nvPr userDrawn="1"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‹#›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265798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6AA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6AA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6AA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6AA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6AA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6AA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041AD-CDAE-3949-A02E-C4CF3DF57FF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2BF7-8A73-B443-B8D3-E5C8EDBF8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5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legalevolutionblog.lexblogplatform.com/wp-content/uploads/sites/262/2017/11/chicagolawyers-e1511059833500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58155A-D17E-0C4A-BEA1-D88910B5E6C0}"/>
              </a:ext>
            </a:extLst>
          </p:cNvPr>
          <p:cNvSpPr txBox="1"/>
          <p:nvPr/>
        </p:nvSpPr>
        <p:spPr>
          <a:xfrm>
            <a:off x="2899411" y="1061456"/>
            <a:ext cx="6244589" cy="43704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Future of Legal Services</a:t>
            </a:r>
            <a:endParaRPr lang="en-US" sz="2000" dirty="0">
              <a:solidFill>
                <a:srgbClr val="3E4C57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3E4C57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3E4C57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Prof. William D. Henderson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Indiana University Maurer School of Law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Editor, Legal Evolution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E4C57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Presented to 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Arizona Task Force 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on Legal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4C57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Jan 7,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E4C57"/>
                </a:solidFill>
                <a:latin typeface="Avenir Book" charset="0"/>
                <a:ea typeface="Avenir Book" charset="0"/>
                <a:cs typeface="Avenir Book" charset="0"/>
              </a:rPr>
              <a:t>Phoenix, Arizona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E4C57"/>
              </a:solidFill>
              <a:effectLst/>
              <a:uLnTx/>
              <a:uFillTx/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4A62A-4B23-8644-A843-C03800F3F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1" t="5692" r="22549" b="8462"/>
          <a:stretch/>
        </p:blipFill>
        <p:spPr>
          <a:xfrm>
            <a:off x="393700" y="1888583"/>
            <a:ext cx="35941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Organizational Clients</a:t>
            </a:r>
          </a:p>
        </p:txBody>
      </p:sp>
    </p:spTree>
    <p:extLst>
      <p:ext uri="{BB962C8B-B14F-4D97-AF65-F5344CB8AC3E}">
        <p14:creationId xmlns:p14="http://schemas.microsoft.com/office/powerpoint/2010/main" val="15359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033" y="2747183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rgbClr val="003767"/>
              </a:solidFill>
              <a:latin typeface="Raleway"/>
              <a:cs typeface="Raleway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81200" y="1512357"/>
            <a:ext cx="6172200" cy="4191000"/>
            <a:chOff x="1371600" y="1371600"/>
            <a:chExt cx="6172200" cy="41910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371600" y="1371600"/>
              <a:ext cx="0" cy="4191000"/>
            </a:xfrm>
            <a:prstGeom prst="line">
              <a:avLst/>
            </a:prstGeom>
            <a:ln w="38100">
              <a:solidFill>
                <a:srgbClr val="666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1600" y="5562600"/>
              <a:ext cx="6172200" cy="0"/>
            </a:xfrm>
            <a:prstGeom prst="line">
              <a:avLst/>
            </a:prstGeom>
            <a:ln w="38100">
              <a:solidFill>
                <a:srgbClr val="666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144379" y="1704029"/>
            <a:ext cx="168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Legal Complexity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23241" y="4016074"/>
            <a:ext cx="6130159" cy="1686910"/>
          </a:xfrm>
          <a:prstGeom prst="line">
            <a:avLst/>
          </a:prstGeom>
          <a:ln w="25400">
            <a:solidFill>
              <a:srgbClr val="72B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62440" y="5063824"/>
            <a:ext cx="0" cy="70485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99176" y="4778074"/>
            <a:ext cx="0" cy="99060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76976" y="4549474"/>
            <a:ext cx="0" cy="121920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9110" y="5881605"/>
            <a:ext cx="77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1988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1765" y="5881605"/>
            <a:ext cx="77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2018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1356" y="5881605"/>
            <a:ext cx="75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2048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667000" y="5574096"/>
            <a:ext cx="0" cy="157847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15200" y="416847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Experience and Perception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3035" y="588160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Economic Growth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63837" y="622858"/>
            <a:ext cx="2053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36E21"/>
                </a:solidFill>
                <a:ea typeface="Avenir Book" charset="0"/>
                <a:cs typeface="Avenir Book" charset="0"/>
              </a:rPr>
              <a:t>Complexity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3572" y="6511778"/>
            <a:ext cx="236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© </a:t>
            </a:r>
            <a:r>
              <a:rPr lang="en-US" sz="120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Legal Evolution PBC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B9E13A-11A0-4B1A-AE74-9484B54FB2D8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11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40246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033" y="2747183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rgbClr val="003767"/>
              </a:solidFill>
              <a:latin typeface="Raleway"/>
              <a:cs typeface="Raleway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81200" y="1577674"/>
            <a:ext cx="6172200" cy="4191000"/>
            <a:chOff x="1371600" y="1371600"/>
            <a:chExt cx="6172200" cy="41910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371600" y="1371600"/>
              <a:ext cx="0" cy="4191000"/>
            </a:xfrm>
            <a:prstGeom prst="line">
              <a:avLst/>
            </a:prstGeom>
            <a:ln w="38100">
              <a:solidFill>
                <a:srgbClr val="666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1600" y="5562600"/>
              <a:ext cx="6172200" cy="0"/>
            </a:xfrm>
            <a:prstGeom prst="line">
              <a:avLst/>
            </a:prstGeom>
            <a:ln w="38100">
              <a:solidFill>
                <a:srgbClr val="666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 flipV="1">
            <a:off x="2023241" y="4016074"/>
            <a:ext cx="6130159" cy="1686910"/>
          </a:xfrm>
          <a:prstGeom prst="line">
            <a:avLst/>
          </a:prstGeom>
          <a:ln w="25400">
            <a:solidFill>
              <a:srgbClr val="72B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36720" y="4968240"/>
            <a:ext cx="25720" cy="800434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57800" y="4312920"/>
            <a:ext cx="41376" cy="1455754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25277" y="3052785"/>
            <a:ext cx="51699" cy="2715889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7000" y="5574096"/>
            <a:ext cx="0" cy="157847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029650" y="1814229"/>
            <a:ext cx="4682359" cy="3846786"/>
          </a:xfrm>
          <a:custGeom>
            <a:avLst/>
            <a:gdLst>
              <a:gd name="connsiteX0" fmla="*/ 0 w 4981904"/>
              <a:gd name="connsiteY0" fmla="*/ 3846786 h 3846786"/>
              <a:gd name="connsiteX1" fmla="*/ 3326525 w 4981904"/>
              <a:gd name="connsiteY1" fmla="*/ 2601310 h 3846786"/>
              <a:gd name="connsiteX2" fmla="*/ 4981904 w 4981904"/>
              <a:gd name="connsiteY2" fmla="*/ 0 h 38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1904" h="3846786">
                <a:moveTo>
                  <a:pt x="0" y="3846786"/>
                </a:moveTo>
                <a:cubicBezTo>
                  <a:pt x="1248104" y="3544613"/>
                  <a:pt x="2496208" y="3242441"/>
                  <a:pt x="3326525" y="2601310"/>
                </a:cubicBezTo>
                <a:cubicBezTo>
                  <a:pt x="4156842" y="1960179"/>
                  <a:pt x="4569373" y="980089"/>
                  <a:pt x="4981904" y="0"/>
                </a:cubicBezTo>
              </a:path>
            </a:pathLst>
          </a:custGeom>
          <a:noFill/>
          <a:ln>
            <a:solidFill>
              <a:srgbClr val="003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6676C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5597" y="1985644"/>
            <a:ext cx="176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36E21"/>
                </a:solidFill>
                <a:ea typeface="Avenir Book" charset="0"/>
                <a:cs typeface="Avenir Book" charset="0"/>
              </a:rPr>
              <a:t>Search for substitutes to deal with cost and quality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12011" y="3099050"/>
            <a:ext cx="80798" cy="679277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83572" y="16710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Reality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68609" y="3899173"/>
            <a:ext cx="1295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36E21"/>
                </a:solidFill>
                <a:ea typeface="Avenir Book" charset="0"/>
                <a:cs typeface="Avenir Book" charset="0"/>
              </a:rPr>
              <a:t>Rise of the Large Firms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49659" y="4658538"/>
            <a:ext cx="80798" cy="499272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26947" y="3511404"/>
            <a:ext cx="125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36E21"/>
                </a:solidFill>
                <a:ea typeface="Avenir Book" charset="0"/>
                <a:cs typeface="Avenir Book" charset="0"/>
              </a:rPr>
              <a:t>Higher profits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573811" y="4125138"/>
            <a:ext cx="80798" cy="499272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83572" y="6511778"/>
            <a:ext cx="236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© </a:t>
            </a:r>
            <a:r>
              <a:rPr lang="en-US" sz="120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Legal Evolution PBC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4379" y="1704029"/>
            <a:ext cx="168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Legal Complexity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29110" y="5881605"/>
            <a:ext cx="77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1988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31765" y="5881605"/>
            <a:ext cx="77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2018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1356" y="5881605"/>
            <a:ext cx="75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2048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5200" y="416847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Experience and Perception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53035" y="588160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Economic Growth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63837" y="622858"/>
            <a:ext cx="2053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36E21"/>
                </a:solidFill>
                <a:ea typeface="Avenir Book" charset="0"/>
                <a:cs typeface="Avenir Book" charset="0"/>
              </a:rPr>
              <a:t>Complexity</a:t>
            </a:r>
            <a:endParaRPr lang="en-US" sz="3200" dirty="0">
              <a:solidFill>
                <a:srgbClr val="F36E21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38E60C-5B8B-D14F-900D-769E74CAE2E0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12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15788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76603"/>
              </p:ext>
            </p:extLst>
          </p:nvPr>
        </p:nvGraphicFramePr>
        <p:xfrm>
          <a:off x="239059" y="186434"/>
          <a:ext cx="8665882" cy="625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B11D1E6-2E51-3F46-9D84-E5EC6DC5267E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13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33975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03"/>
          <a:stretch/>
        </p:blipFill>
        <p:spPr>
          <a:xfrm>
            <a:off x="18283" y="1083564"/>
            <a:ext cx="9122904" cy="390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21" y="4874071"/>
            <a:ext cx="4113925" cy="1463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3679" y="5686220"/>
            <a:ext cx="1770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66676C"/>
                </a:solidFill>
                <a:latin typeface="Avenir Next" charset="0"/>
                <a:ea typeface="Avenir Next" charset="0"/>
                <a:cs typeface="Avenir Next" charset="0"/>
              </a:rPr>
              <a:t>© Legal Evolution PBC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EF0111-68AE-634B-BDCA-352A3A432FB4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14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11980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472741"/>
            <a:ext cx="8558784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4796" y="5384219"/>
            <a:ext cx="7073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 indent="-798513"/>
            <a:r>
              <a:rPr lang="en-US" sz="1600" b="1" dirty="0">
                <a:ea typeface="Avenir Book" charset="0"/>
                <a:cs typeface="Avenir Book" charset="0"/>
              </a:rPr>
              <a:t>Source:  </a:t>
            </a:r>
            <a:r>
              <a:rPr lang="en-US" sz="1600" dirty="0">
                <a:ea typeface="Avenir Book" charset="0"/>
                <a:cs typeface="Avenir Book" charset="0"/>
              </a:rPr>
              <a:t>Alan Bryan, Senior Associate General Counsel - Legal Operations and Outside Counsel Management, Wal-Mart Stores, Inc.</a:t>
            </a:r>
          </a:p>
          <a:p>
            <a:endParaRPr lang="en-US" sz="1600" dirty="0">
              <a:ea typeface="Avenir Book" charset="0"/>
              <a:cs typeface="Avenir Book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40B54-3CFE-0F41-9ECD-86045BFE78B1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15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34275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954" y="1239928"/>
            <a:ext cx="8196943" cy="2387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Lagging Legal Productivity</a:t>
            </a:r>
          </a:p>
        </p:txBody>
      </p:sp>
    </p:spTree>
    <p:extLst>
      <p:ext uri="{BB962C8B-B14F-4D97-AF65-F5344CB8AC3E}">
        <p14:creationId xmlns:p14="http://schemas.microsoft.com/office/powerpoint/2010/main" val="608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8FBA03-4560-AA49-A47D-3B0F41D0EBE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" y="365760"/>
            <a:ext cx="8610289" cy="4389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8AD372-8247-EB47-913C-A0440086B300}"/>
              </a:ext>
            </a:extLst>
          </p:cNvPr>
          <p:cNvSpPr/>
          <p:nvPr/>
        </p:nvSpPr>
        <p:spPr>
          <a:xfrm>
            <a:off x="1418253" y="4973305"/>
            <a:ext cx="664153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Avenir Book" charset="0"/>
                <a:cs typeface="Avenir Book" charset="0"/>
              </a:rPr>
              <a:t>“Human ingenuity has devised ways to reduce the labor necessary to produce an automobile, but no one has succeeded in decreasing the human effort expended at a live performance of a 45-minute Schubert quartet to much below a total of 3 man-hours.” 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Avenir Book" charset="0"/>
                <a:cs typeface="Avenir Book" charset="0"/>
              </a:rPr>
              <a:t>        -- William 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Avenir Book" charset="0"/>
                <a:cs typeface="Avenir Book" charset="0"/>
              </a:rPr>
              <a:t>Baumol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Avenir Book" charset="0"/>
                <a:cs typeface="Avenir Book" charset="0"/>
              </a:rPr>
              <a:t> &amp; William G. Bowen,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ea typeface="Avenir Book" charset="0"/>
                <a:cs typeface="Avenir Book" charset="0"/>
              </a:rPr>
              <a:t>Performing Arts: The Economic Dilemma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Avenir Book" charset="0"/>
                <a:cs typeface="Avenir Book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val="28624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72E33C4-C7D6-C944-AE66-342F4C2481D4}"/>
              </a:ext>
            </a:extLst>
          </p:cNvPr>
          <p:cNvGrpSpPr>
            <a:grpSpLocks noChangeAspect="1"/>
          </p:cNvGrpSpPr>
          <p:nvPr/>
        </p:nvGrpSpPr>
        <p:grpSpPr>
          <a:xfrm>
            <a:off x="623551" y="358562"/>
            <a:ext cx="9135736" cy="5852160"/>
            <a:chOff x="1276889" y="647699"/>
            <a:chExt cx="8364745" cy="535828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B248D-8E24-DE4E-AE40-1D7254F5A900}"/>
                </a:ext>
              </a:extLst>
            </p:cNvPr>
            <p:cNvSpPr txBox="1"/>
            <p:nvPr/>
          </p:nvSpPr>
          <p:spPr>
            <a:xfrm>
              <a:off x="1276889" y="5728980"/>
              <a:ext cx="8364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Source: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 Data from  U.S. Bureau of Labor Statistics, calculations by Legal Evolution PBC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B7E11A-F827-AE4E-8796-BAF7A771D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6889" y="647699"/>
              <a:ext cx="6901429" cy="5001768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32F5D0E-FA4B-CD4C-8BE2-464AE3A21813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18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3276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359D55-5B93-7A43-BCA4-62676B30C47F}"/>
              </a:ext>
            </a:extLst>
          </p:cNvPr>
          <p:cNvGrpSpPr>
            <a:grpSpLocks noChangeAspect="1"/>
          </p:cNvGrpSpPr>
          <p:nvPr/>
        </p:nvGrpSpPr>
        <p:grpSpPr>
          <a:xfrm>
            <a:off x="648565" y="371525"/>
            <a:ext cx="8032674" cy="5943600"/>
            <a:chOff x="831446" y="384589"/>
            <a:chExt cx="7676451" cy="56800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901885-2FE1-524D-A7FF-C6E9662B3A32}"/>
                </a:ext>
              </a:extLst>
            </p:cNvPr>
            <p:cNvSpPr txBox="1"/>
            <p:nvPr/>
          </p:nvSpPr>
          <p:spPr>
            <a:xfrm>
              <a:off x="831447" y="5787611"/>
              <a:ext cx="7676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Source: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Avenir Book" charset="0"/>
                  <a:ea typeface="Avenir Book" charset="0"/>
                  <a:cs typeface="Avenir Book" charset="0"/>
                </a:rPr>
                <a:t> Data from  U.S. Bureau of Labor Statistics, calculations by Legal Evolution PBC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5DB1C9F-AC71-164D-9546-655212E62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446" y="384589"/>
              <a:ext cx="7481108" cy="540302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0AE42A1-5E21-1D47-963D-7758EF80649E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19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28382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7B81C6-6E15-294D-9E42-2F0FFC90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1304926"/>
            <a:ext cx="7886700" cy="1325563"/>
          </a:xfrm>
        </p:spPr>
        <p:txBody>
          <a:bodyPr/>
          <a:lstStyle/>
          <a:p>
            <a:r>
              <a:rPr lang="en-US" dirty="0"/>
              <a:t>Ethics rules shape </a:t>
            </a:r>
            <a:br>
              <a:rPr lang="en-US" dirty="0"/>
            </a:br>
            <a:r>
              <a:rPr lang="en-US" dirty="0"/>
              <a:t>and constraint legal market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12B19E-0996-B645-A0DF-22831573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46399"/>
            <a:ext cx="7886700" cy="3230563"/>
          </a:xfrm>
        </p:spPr>
        <p:txBody>
          <a:bodyPr/>
          <a:lstStyle/>
          <a:p>
            <a:r>
              <a:rPr lang="en-US" dirty="0"/>
              <a:t>Rule 5.4 – who can own and invest</a:t>
            </a:r>
          </a:p>
          <a:p>
            <a:r>
              <a:rPr lang="en-US" dirty="0"/>
              <a:t>Rule 5.5 – who can do the work</a:t>
            </a:r>
          </a:p>
          <a:p>
            <a:r>
              <a:rPr lang="en-US" dirty="0"/>
              <a:t>Rules 7.2-7.3 – constraint marketing efforts</a:t>
            </a:r>
          </a:p>
        </p:txBody>
      </p:sp>
    </p:spTree>
    <p:extLst>
      <p:ext uri="{BB962C8B-B14F-4D97-AF65-F5344CB8AC3E}">
        <p14:creationId xmlns:p14="http://schemas.microsoft.com/office/powerpoint/2010/main" val="12425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033" y="2747183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>
              <a:solidFill>
                <a:srgbClr val="003767"/>
              </a:solidFill>
              <a:latin typeface="Raleway"/>
              <a:cs typeface="Raleway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81200" y="1577674"/>
            <a:ext cx="6172200" cy="4191000"/>
            <a:chOff x="1371600" y="1371600"/>
            <a:chExt cx="6172200" cy="419100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371600" y="1371600"/>
              <a:ext cx="0" cy="4191000"/>
            </a:xfrm>
            <a:prstGeom prst="line">
              <a:avLst/>
            </a:prstGeom>
            <a:ln w="38100">
              <a:solidFill>
                <a:srgbClr val="666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1600" y="5562600"/>
              <a:ext cx="6172200" cy="0"/>
            </a:xfrm>
            <a:prstGeom prst="line">
              <a:avLst/>
            </a:prstGeom>
            <a:ln w="38100">
              <a:solidFill>
                <a:srgbClr val="6667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 flipV="1">
            <a:off x="2023241" y="4016074"/>
            <a:ext cx="6130159" cy="1686910"/>
          </a:xfrm>
          <a:prstGeom prst="line">
            <a:avLst/>
          </a:prstGeom>
          <a:ln w="25400">
            <a:solidFill>
              <a:srgbClr val="72BC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36720" y="4968240"/>
            <a:ext cx="25720" cy="800434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257800" y="4312920"/>
            <a:ext cx="41376" cy="1455754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25277" y="3052785"/>
            <a:ext cx="51699" cy="2715889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7000" y="5574096"/>
            <a:ext cx="0" cy="157847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029650" y="1814229"/>
            <a:ext cx="4682359" cy="3846786"/>
          </a:xfrm>
          <a:custGeom>
            <a:avLst/>
            <a:gdLst>
              <a:gd name="connsiteX0" fmla="*/ 0 w 4981904"/>
              <a:gd name="connsiteY0" fmla="*/ 3846786 h 3846786"/>
              <a:gd name="connsiteX1" fmla="*/ 3326525 w 4981904"/>
              <a:gd name="connsiteY1" fmla="*/ 2601310 h 3846786"/>
              <a:gd name="connsiteX2" fmla="*/ 4981904 w 4981904"/>
              <a:gd name="connsiteY2" fmla="*/ 0 h 38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1904" h="3846786">
                <a:moveTo>
                  <a:pt x="0" y="3846786"/>
                </a:moveTo>
                <a:cubicBezTo>
                  <a:pt x="1248104" y="3544613"/>
                  <a:pt x="2496208" y="3242441"/>
                  <a:pt x="3326525" y="2601310"/>
                </a:cubicBezTo>
                <a:cubicBezTo>
                  <a:pt x="4156842" y="1960179"/>
                  <a:pt x="4569373" y="980089"/>
                  <a:pt x="4981904" y="0"/>
                </a:cubicBezTo>
              </a:path>
            </a:pathLst>
          </a:custGeom>
          <a:noFill/>
          <a:ln>
            <a:solidFill>
              <a:srgbClr val="003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6676C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3572" y="167103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Reality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3572" y="6511778"/>
            <a:ext cx="236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© </a:t>
            </a:r>
            <a:r>
              <a:rPr lang="en-US" sz="120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Legal Evolution PBC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4379" y="1704029"/>
            <a:ext cx="168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Legal Complexity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29110" y="5881605"/>
            <a:ext cx="77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1988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31765" y="5881605"/>
            <a:ext cx="77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2018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1356" y="5881605"/>
            <a:ext cx="75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6676C"/>
                </a:solidFill>
                <a:ea typeface="Avenir Book" charset="0"/>
                <a:cs typeface="Avenir Book" charset="0"/>
              </a:rPr>
              <a:t>2048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66676C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5200" y="416847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Experience and Perception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53035" y="588160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66676C"/>
                </a:solidFill>
                <a:ea typeface="Avenir Book" charset="0"/>
                <a:cs typeface="Avenir Book" charset="0"/>
              </a:rPr>
              <a:t>Economic Growth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35606" y="1869947"/>
            <a:ext cx="3018235" cy="3880361"/>
            <a:chOff x="3583818" y="1899575"/>
            <a:chExt cx="3018235" cy="3880361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5219857" y="1899575"/>
              <a:ext cx="14752" cy="3880361"/>
            </a:xfrm>
            <a:prstGeom prst="line">
              <a:avLst/>
            </a:prstGeom>
            <a:ln w="38100">
              <a:solidFill>
                <a:srgbClr val="00376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4-Point Star 32"/>
            <p:cNvSpPr/>
            <p:nvPr/>
          </p:nvSpPr>
          <p:spPr>
            <a:xfrm>
              <a:off x="5006009" y="4106977"/>
              <a:ext cx="457200" cy="457200"/>
            </a:xfrm>
            <a:prstGeom prst="star4">
              <a:avLst/>
            </a:prstGeom>
            <a:solidFill>
              <a:srgbClr val="FF7F00"/>
            </a:solidFill>
            <a:ln>
              <a:solidFill>
                <a:srgbClr val="FF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24201" y="1973880"/>
              <a:ext cx="1377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ea typeface="Avenir Book" charset="0"/>
                  <a:cs typeface="Avenir Book" charset="0"/>
                </a:rPr>
                <a:t>Data, process, technology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83818" y="1973880"/>
              <a:ext cx="15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ea typeface="Avenir Book" charset="0"/>
                  <a:cs typeface="Avenir Book" charset="0"/>
                </a:rPr>
                <a:t>Division of labor, specialization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563837" y="622858"/>
            <a:ext cx="20539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36E21"/>
                </a:solidFill>
                <a:ea typeface="Avenir Book" charset="0"/>
                <a:cs typeface="Avenir Book" charset="0"/>
              </a:rPr>
              <a:t>Complexity</a:t>
            </a:r>
            <a:endParaRPr lang="en-US" sz="3200" dirty="0">
              <a:solidFill>
                <a:srgbClr val="F36E21"/>
              </a:solidFill>
              <a:ea typeface="Avenir Book" charset="0"/>
              <a:cs typeface="Avenir Book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EA029D-BB38-294C-8F56-882D31062611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20</a:t>
            </a:fld>
            <a:r>
              <a:rPr lang="en-US" sz="1200" dirty="0"/>
              <a:t>								Legal Evolution PBC</a:t>
            </a:r>
          </a:p>
        </p:txBody>
      </p:sp>
    </p:spTree>
    <p:extLst>
      <p:ext uri="{BB962C8B-B14F-4D97-AF65-F5344CB8AC3E}">
        <p14:creationId xmlns:p14="http://schemas.microsoft.com/office/powerpoint/2010/main" val="1411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D8765-9EF6-9F44-A728-8B8C04E80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250"/>
            <a:ext cx="9144000" cy="5205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8EEA96-1D3F-5B49-BBE1-DB3FAA3D33E5}"/>
              </a:ext>
            </a:extLst>
          </p:cNvPr>
          <p:cNvSpPr/>
          <p:nvPr/>
        </p:nvSpPr>
        <p:spPr>
          <a:xfrm>
            <a:off x="0" y="6602915"/>
            <a:ext cx="9144000" cy="255086"/>
          </a:xfrm>
          <a:prstGeom prst="rect">
            <a:avLst/>
          </a:prstGeom>
          <a:solidFill>
            <a:srgbClr val="1C6AA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fld id="{D307CA1E-E27E-4554-ABA7-E0993CC17877}" type="slidenum">
              <a:rPr lang="en-US" sz="1200" smtClean="0"/>
              <a:pPr/>
              <a:t>21</a:t>
            </a:fld>
            <a:r>
              <a:rPr lang="en-US" sz="1200" dirty="0"/>
              <a:t>								Legal Evolution PBC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C87D2-9A15-BF4C-A367-4F1538559868}"/>
              </a:ext>
            </a:extLst>
          </p:cNvPr>
          <p:cNvSpPr txBox="1"/>
          <p:nvPr/>
        </p:nvSpPr>
        <p:spPr>
          <a:xfrm>
            <a:off x="2194560" y="222069"/>
            <a:ext cx="491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6AA2"/>
                </a:solidFill>
              </a:rPr>
              <a:t>Thomson Reuters Market Map</a:t>
            </a:r>
          </a:p>
        </p:txBody>
      </p:sp>
    </p:spTree>
    <p:extLst>
      <p:ext uri="{BB962C8B-B14F-4D97-AF65-F5344CB8AC3E}">
        <p14:creationId xmlns:p14="http://schemas.microsoft.com/office/powerpoint/2010/main" val="3709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254" y="1735228"/>
            <a:ext cx="8196943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Failed Storefront Revolution</a:t>
            </a:r>
          </a:p>
        </p:txBody>
      </p:sp>
    </p:spTree>
    <p:extLst>
      <p:ext uri="{BB962C8B-B14F-4D97-AF65-F5344CB8AC3E}">
        <p14:creationId xmlns:p14="http://schemas.microsoft.com/office/powerpoint/2010/main" val="14629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5D260B-55B7-F042-AACA-EA54FD91F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2" y="319445"/>
            <a:ext cx="3314699" cy="5868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A5BE9-9229-FC47-9CEF-CCBD455E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0" y="510309"/>
            <a:ext cx="352697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E85ED-B56A-224E-8663-3ACECFD9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3" y="548640"/>
            <a:ext cx="811369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5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1" y="1318305"/>
            <a:ext cx="8196943" cy="2387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Key Points </a:t>
            </a:r>
          </a:p>
        </p:txBody>
      </p:sp>
    </p:spTree>
    <p:extLst>
      <p:ext uri="{BB962C8B-B14F-4D97-AF65-F5344CB8AC3E}">
        <p14:creationId xmlns:p14="http://schemas.microsoft.com/office/powerpoint/2010/main" val="16892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D8500-C01D-3E4D-8E38-F7EB04BC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3" y="320187"/>
            <a:ext cx="8293284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6400"/>
                </a:solidFill>
              </a:rPr>
              <a:t>Key Point #1:  </a:t>
            </a:r>
            <a:br>
              <a:rPr lang="en-US" dirty="0"/>
            </a:br>
            <a:r>
              <a:rPr lang="en-US" sz="4000" dirty="0"/>
              <a:t>Breakdown in </a:t>
            </a:r>
            <a:r>
              <a:rPr lang="en-US" sz="4000" dirty="0" err="1"/>
              <a:t>PeopleLaw</a:t>
            </a:r>
            <a:r>
              <a:rPr lang="en-US" sz="4000" dirty="0"/>
              <a:t> sector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1A2845-8271-F248-A8AF-63AE6CD4982B}"/>
              </a:ext>
            </a:extLst>
          </p:cNvPr>
          <p:cNvSpPr/>
          <p:nvPr/>
        </p:nvSpPr>
        <p:spPr>
          <a:xfrm>
            <a:off x="339634" y="2312123"/>
            <a:ext cx="2599507" cy="2965269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Cost ↑ faster than CPI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Consumers forgoing legal services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Growing DIY sector not connected to bar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E2F85-559D-0F4B-8DEF-3B6BFA29AF95}"/>
              </a:ext>
            </a:extLst>
          </p:cNvPr>
          <p:cNvSpPr/>
          <p:nvPr/>
        </p:nvSpPr>
        <p:spPr>
          <a:xfrm>
            <a:off x="3222169" y="2312123"/>
            <a:ext cx="2717075" cy="2965269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Typical lawyer billing only 2.3 hours per day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Lacks skills / resources to build high-volume practice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Market is shrinking ($7B between 2007 and 2012)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36509C-CB2D-664D-87AD-9F7DF9A34D3F}"/>
              </a:ext>
            </a:extLst>
          </p:cNvPr>
          <p:cNvSpPr/>
          <p:nvPr/>
        </p:nvSpPr>
        <p:spPr>
          <a:xfrm>
            <a:off x="6222272" y="2312123"/>
            <a:ext cx="2717075" cy="2965269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75% of cases involve at least one pro se litigant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Growing mismatch between cost of litigation and amount in controversy.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Median judgment in state court = $2,500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7498D-2AE9-6443-9514-72FF5F2C5F88}"/>
              </a:ext>
            </a:extLst>
          </p:cNvPr>
          <p:cNvSpPr txBox="1"/>
          <p:nvPr/>
        </p:nvSpPr>
        <p:spPr>
          <a:xfrm>
            <a:off x="3239586" y="1850458"/>
            <a:ext cx="26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6AA2"/>
                </a:solidFill>
              </a:rPr>
              <a:t>Lawyers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F9CC4-526F-6345-9E90-42F14AA8EA9B}"/>
              </a:ext>
            </a:extLst>
          </p:cNvPr>
          <p:cNvSpPr txBox="1"/>
          <p:nvPr/>
        </p:nvSpPr>
        <p:spPr>
          <a:xfrm>
            <a:off x="239483" y="1850458"/>
            <a:ext cx="26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6AA2"/>
                </a:solidFill>
              </a:rPr>
              <a:t>Clients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1BE57-3CA8-7E40-89C2-34E84A0A0645}"/>
              </a:ext>
            </a:extLst>
          </p:cNvPr>
          <p:cNvSpPr txBox="1"/>
          <p:nvPr/>
        </p:nvSpPr>
        <p:spPr>
          <a:xfrm>
            <a:off x="6222272" y="1850457"/>
            <a:ext cx="26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6AA2"/>
                </a:solidFill>
              </a:rPr>
              <a:t>Courts</a:t>
            </a:r>
          </a:p>
        </p:txBody>
      </p:sp>
    </p:spTree>
    <p:extLst>
      <p:ext uri="{BB962C8B-B14F-4D97-AF65-F5344CB8AC3E}">
        <p14:creationId xmlns:p14="http://schemas.microsoft.com/office/powerpoint/2010/main" val="17929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C956-015F-7E49-A150-7581B287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2" y="312874"/>
            <a:ext cx="8319407" cy="1325563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FF6400"/>
                </a:solidFill>
              </a:rPr>
              <a:t>Key Point #2:</a:t>
            </a:r>
            <a:br>
              <a:rPr lang="en-US" dirty="0"/>
            </a:br>
            <a:r>
              <a:rPr lang="en-US" dirty="0"/>
              <a:t>Ethics rules create structure of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850-5C92-044F-B142-BF153A5C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47" y="1782128"/>
            <a:ext cx="7953647" cy="46186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Rules only protect the minority of public who can afford legal services</a:t>
            </a:r>
          </a:p>
          <a:p>
            <a:r>
              <a:rPr lang="en-US" dirty="0"/>
              <a:t>Significantly reduces innovation.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8D6C1E-971B-CF40-9340-8E8E30398699}"/>
              </a:ext>
            </a:extLst>
          </p:cNvPr>
          <p:cNvSpPr/>
          <p:nvPr/>
        </p:nvSpPr>
        <p:spPr>
          <a:xfrm>
            <a:off x="3391444" y="1946365"/>
            <a:ext cx="2219052" cy="1580605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Rule 5.5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Who can practice law with ambiguity on definition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6EB101-04C2-4640-BAF1-685657C6A348}"/>
              </a:ext>
            </a:extLst>
          </p:cNvPr>
          <p:cNvSpPr/>
          <p:nvPr/>
        </p:nvSpPr>
        <p:spPr>
          <a:xfrm>
            <a:off x="615588" y="1946364"/>
            <a:ext cx="2219052" cy="1580605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Rule 5.4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Limits on ownership and co-venturing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55DA8-E8EC-E247-899B-F9E4563A1EAA}"/>
              </a:ext>
            </a:extLst>
          </p:cNvPr>
          <p:cNvSpPr/>
          <p:nvPr/>
        </p:nvSpPr>
        <p:spPr>
          <a:xfrm>
            <a:off x="6167300" y="1946365"/>
            <a:ext cx="2219052" cy="1580605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Rules 7.2-7.3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Limits on marketing that better match lawyers with clients</a:t>
            </a:r>
          </a:p>
        </p:txBody>
      </p:sp>
    </p:spTree>
    <p:extLst>
      <p:ext uri="{BB962C8B-B14F-4D97-AF65-F5344CB8AC3E}">
        <p14:creationId xmlns:p14="http://schemas.microsoft.com/office/powerpoint/2010/main" val="22982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C956-015F-7E49-A150-7581B287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587195"/>
            <a:ext cx="8908869" cy="1325563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FF6400"/>
                </a:solidFill>
              </a:rPr>
              <a:t>Key Point #3:</a:t>
            </a:r>
            <a:br>
              <a:rPr lang="en-US" dirty="0"/>
            </a:br>
            <a:r>
              <a:rPr lang="en-US" dirty="0"/>
              <a:t>Lagging productivity + growing complexity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850-5C92-044F-B142-BF153A5C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98" y="1582481"/>
            <a:ext cx="7953647" cy="4857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Solution requires collaboration with other disciplines.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Explosion in LegalTech is window on our future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2A758-A305-1B48-B45F-2441584D6DED}"/>
              </a:ext>
            </a:extLst>
          </p:cNvPr>
          <p:cNvSpPr/>
          <p:nvPr/>
        </p:nvSpPr>
        <p:spPr>
          <a:xfrm>
            <a:off x="947875" y="2616320"/>
            <a:ext cx="3492135" cy="2543509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Higher quality products &amp; services at lower price points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Expansion into latent markets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Greater public esteem for legal institutions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Bar has limited influence; must collaborate with court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157BE0-9549-E74B-8555-D411DA6EB250}"/>
              </a:ext>
            </a:extLst>
          </p:cNvPr>
          <p:cNvSpPr/>
          <p:nvPr/>
        </p:nvSpPr>
        <p:spPr>
          <a:xfrm>
            <a:off x="4733109" y="2616321"/>
            <a:ext cx="3313612" cy="2543508"/>
          </a:xfrm>
          <a:prstGeom prst="rect">
            <a:avLst/>
          </a:prstGeom>
          <a:solidFill>
            <a:srgbClr val="1C6AA2"/>
          </a:solidFill>
          <a:ln>
            <a:solidFill>
              <a:srgbClr val="FF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Legal compliance requires increased investment in data, process, technology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Market already finding workarounds to Rule 5.4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C1A3E-0C8C-1D4F-AD46-947D4F0828C1}"/>
              </a:ext>
            </a:extLst>
          </p:cNvPr>
          <p:cNvSpPr txBox="1"/>
          <p:nvPr/>
        </p:nvSpPr>
        <p:spPr>
          <a:xfrm>
            <a:off x="5040086" y="2150892"/>
            <a:ext cx="26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C6AA2"/>
                </a:solidFill>
              </a:rPr>
              <a:t>Organizational Clients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DC968-9977-DC4E-95BF-6F7B22461F5F}"/>
              </a:ext>
            </a:extLst>
          </p:cNvPr>
          <p:cNvSpPr txBox="1"/>
          <p:nvPr/>
        </p:nvSpPr>
        <p:spPr>
          <a:xfrm>
            <a:off x="1071154" y="2150892"/>
            <a:ext cx="269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1C6AA2"/>
                </a:solidFill>
              </a:rPr>
              <a:t>PeopleLaw</a:t>
            </a:r>
            <a:endParaRPr lang="en-US" sz="2000" dirty="0">
              <a:solidFill>
                <a:srgbClr val="1C6A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1" y="1318305"/>
            <a:ext cx="8196943" cy="2387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065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895669-05EC-F84F-93B3-99206899DC44}"/>
              </a:ext>
            </a:extLst>
          </p:cNvPr>
          <p:cNvGrpSpPr/>
          <p:nvPr/>
        </p:nvGrpSpPr>
        <p:grpSpPr>
          <a:xfrm>
            <a:off x="1518935" y="1096526"/>
            <a:ext cx="6526569" cy="4937760"/>
            <a:chOff x="776816" y="952835"/>
            <a:chExt cx="6526569" cy="49377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8246" y="952835"/>
              <a:ext cx="3295139" cy="4937760"/>
            </a:xfrm>
            <a:prstGeom prst="rect">
              <a:avLst/>
            </a:prstGeom>
          </p:spPr>
        </p:pic>
        <p:pic>
          <p:nvPicPr>
            <p:cNvPr id="3" name="Picture 2" descr="https://legalevolutionblog.lexblogplatform.com/wp-content/uploads/sites/262/2017/11/chicagolawyers-211x320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816" y="952835"/>
              <a:ext cx="325582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767129" y="550949"/>
            <a:ext cx="257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6AA2"/>
                </a:solidFill>
                <a:ea typeface="Avenir Book" charset="0"/>
                <a:cs typeface="Avenir Book" charset="0"/>
              </a:rPr>
              <a:t>Chicago Lawyers 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8162" y="550948"/>
            <a:ext cx="257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C6AA2"/>
                </a:solidFill>
                <a:ea typeface="Avenir Book" charset="0"/>
                <a:cs typeface="Avenir Book" charset="0"/>
              </a:rPr>
              <a:t>Chicago Lawyers II</a:t>
            </a:r>
          </a:p>
        </p:txBody>
      </p:sp>
    </p:spTree>
    <p:extLst>
      <p:ext uri="{BB962C8B-B14F-4D97-AF65-F5344CB8AC3E}">
        <p14:creationId xmlns:p14="http://schemas.microsoft.com/office/powerpoint/2010/main" val="2176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891" y="1318305"/>
            <a:ext cx="8196943" cy="2387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538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6" t="8460" r="1230" b="43927"/>
          <a:stretch/>
        </p:blipFill>
        <p:spPr>
          <a:xfrm>
            <a:off x="413113" y="2024742"/>
            <a:ext cx="8405574" cy="2947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4958E0-722B-1744-91DB-A8E3B965290B}"/>
              </a:ext>
            </a:extLst>
          </p:cNvPr>
          <p:cNvSpPr txBox="1"/>
          <p:nvPr/>
        </p:nvSpPr>
        <p:spPr>
          <a:xfrm>
            <a:off x="1332411" y="901337"/>
            <a:ext cx="700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6AA2"/>
                </a:solidFill>
              </a:rPr>
              <a:t>Estimate of Current U.S. Legal Services Market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C36270-8FEE-874A-8261-27333C6EACBE}"/>
              </a:ext>
            </a:extLst>
          </p:cNvPr>
          <p:cNvSpPr txBox="1"/>
          <p:nvPr/>
        </p:nvSpPr>
        <p:spPr>
          <a:xfrm>
            <a:off x="66572" y="6270172"/>
            <a:ext cx="8752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Based 2012 Economic Census data adjusted upward based on growth in U.S. GDP</a:t>
            </a:r>
          </a:p>
        </p:txBody>
      </p:sp>
    </p:spTree>
    <p:extLst>
      <p:ext uri="{BB962C8B-B14F-4D97-AF65-F5344CB8AC3E}">
        <p14:creationId xmlns:p14="http://schemas.microsoft.com/office/powerpoint/2010/main" val="13696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1040-B44F-824D-8F8A-9CBABF0CE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PeopleLaw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33" r="16109" b="11976"/>
          <a:stretch/>
        </p:blipFill>
        <p:spPr>
          <a:xfrm>
            <a:off x="4803329" y="1687325"/>
            <a:ext cx="4180391" cy="384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698" r="17597" b="11976"/>
          <a:stretch/>
        </p:blipFill>
        <p:spPr>
          <a:xfrm>
            <a:off x="436429" y="1687326"/>
            <a:ext cx="4038340" cy="38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9419"/>
          <a:stretch/>
        </p:blipFill>
        <p:spPr>
          <a:xfrm>
            <a:off x="70329" y="5509318"/>
            <a:ext cx="9073671" cy="640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4536" y="1529057"/>
            <a:ext cx="17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6AA2"/>
                </a:solidFill>
                <a:ea typeface="Avenir Next" charset="0"/>
                <a:cs typeface="Avenir Next" charset="0"/>
              </a:rPr>
              <a:t>2007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7583" y="1529058"/>
            <a:ext cx="17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6AA2"/>
                </a:solidFill>
                <a:ea typeface="Avenir Next" charset="0"/>
                <a:cs typeface="Avenir Next" charset="0"/>
              </a:rPr>
              <a:t>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1589" y="804122"/>
            <a:ext cx="677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C6AA2"/>
                </a:solidFill>
                <a:ea typeface="Avenir Next" charset="0"/>
                <a:cs typeface="Avenir Next" charset="0"/>
              </a:rPr>
              <a:t>% of Law Office Revenue by Type of Client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3399" y="6312530"/>
            <a:ext cx="1770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66676C"/>
                </a:solidFill>
                <a:latin typeface="Avenir Next" charset="0"/>
                <a:ea typeface="Avenir Next" charset="0"/>
                <a:cs typeface="Avenir Next" charset="0"/>
              </a:rPr>
              <a:t>© Legal Evolution PBC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29" y="6312530"/>
            <a:ext cx="507206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b="1" dirty="0">
                <a:solidFill>
                  <a:srgbClr val="3E4C57"/>
                </a:solidFill>
                <a:latin typeface="Avenir Next" charset="0"/>
                <a:ea typeface="Avenir Next" charset="0"/>
                <a:cs typeface="Avenir Next" charset="0"/>
              </a:rPr>
              <a:t>Source:</a:t>
            </a:r>
            <a:r>
              <a:rPr lang="en-US" sz="825" dirty="0">
                <a:solidFill>
                  <a:srgbClr val="3E4C57"/>
                </a:solidFill>
                <a:latin typeface="Avenir Next" charset="0"/>
                <a:ea typeface="Avenir Next" charset="0"/>
                <a:cs typeface="Avenir Next" charset="0"/>
              </a:rPr>
              <a:t> US Census Bureau Economic Survey (2007, 2012)</a:t>
            </a:r>
          </a:p>
        </p:txBody>
      </p:sp>
    </p:spTree>
    <p:extLst>
      <p:ext uri="{BB962C8B-B14F-4D97-AF65-F5344CB8AC3E}">
        <p14:creationId xmlns:p14="http://schemas.microsoft.com/office/powerpoint/2010/main" val="37847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ED6972-2031-AC4B-9662-23B3AF2FDE85}"/>
              </a:ext>
            </a:extLst>
          </p:cNvPr>
          <p:cNvSpPr/>
          <p:nvPr/>
        </p:nvSpPr>
        <p:spPr>
          <a:xfrm>
            <a:off x="3776472" y="3662050"/>
            <a:ext cx="4389120" cy="128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AE2AB8-D3FB-2C4D-BAEA-BA95D431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730"/>
            <a:ext cx="8221663" cy="812270"/>
          </a:xfrm>
        </p:spPr>
        <p:txBody>
          <a:bodyPr>
            <a:normAutofit/>
          </a:bodyPr>
          <a:lstStyle/>
          <a:p>
            <a:r>
              <a:rPr lang="en-US" sz="2400" dirty="0"/>
              <a:t>SMALL FIRM LAWYERS SERVING PEOPLE </a:t>
            </a:r>
            <a:br>
              <a:rPr lang="en-US" sz="2400" dirty="0"/>
            </a:br>
            <a:r>
              <a:rPr lang="en-US" sz="2400" dirty="0"/>
              <a:t>ARE STRUGGLING TO EARN A LIVING 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ECC748-2A06-3B49-A9AD-D7ED2EBDD42A}"/>
              </a:ext>
            </a:extLst>
          </p:cNvPr>
          <p:cNvSpPr/>
          <p:nvPr/>
        </p:nvSpPr>
        <p:spPr>
          <a:xfrm>
            <a:off x="3389592" y="3271214"/>
            <a:ext cx="909688" cy="909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latin typeface="Franklin Gothic Demi Cond" panose="020B0603020102020204" pitchFamily="34" charset="0"/>
              </a:rPr>
              <a:t>$260/Hour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441535-9E4A-0548-B9B4-4BE495E6DE25}"/>
              </a:ext>
            </a:extLst>
          </p:cNvPr>
          <p:cNvSpPr/>
          <p:nvPr/>
        </p:nvSpPr>
        <p:spPr>
          <a:xfrm>
            <a:off x="4461628" y="3271214"/>
            <a:ext cx="909688" cy="909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latin typeface="Franklin Gothic Demi Cond" panose="020B0603020102020204" pitchFamily="34" charset="0"/>
              </a:rPr>
              <a:t>2.3 Hours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374FAD0-1742-0847-93A0-D8FF3B57FDB3}"/>
              </a:ext>
            </a:extLst>
          </p:cNvPr>
          <p:cNvSpPr/>
          <p:nvPr/>
        </p:nvSpPr>
        <p:spPr>
          <a:xfrm>
            <a:off x="5533664" y="3271214"/>
            <a:ext cx="909688" cy="909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latin typeface="Franklin Gothic Demi Cond" panose="020B0603020102020204" pitchFamily="34" charset="0"/>
              </a:rPr>
              <a:t>1.9 Hours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9FD52C-5A9A-4E40-905B-E5D9F28F90C8}"/>
              </a:ext>
            </a:extLst>
          </p:cNvPr>
          <p:cNvSpPr/>
          <p:nvPr/>
        </p:nvSpPr>
        <p:spPr>
          <a:xfrm>
            <a:off x="6605700" y="3271214"/>
            <a:ext cx="909688" cy="9096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latin typeface="Franklin Gothic Demi Cond" panose="020B0603020102020204" pitchFamily="34" charset="0"/>
              </a:rPr>
              <a:t>1.6 Hours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B9FA3-DDE7-0049-9B1F-AB4149CD273A}"/>
              </a:ext>
            </a:extLst>
          </p:cNvPr>
          <p:cNvSpPr/>
          <p:nvPr/>
        </p:nvSpPr>
        <p:spPr>
          <a:xfrm>
            <a:off x="7677735" y="3271214"/>
            <a:ext cx="909688" cy="9096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latin typeface="Franklin Gothic Demi Cond" panose="020B0603020102020204" pitchFamily="34" charset="0"/>
              </a:rPr>
              <a:t>$422/Day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E2FD8-6C47-7A4A-BEF9-421A715FF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67" y="1905802"/>
            <a:ext cx="2624596" cy="20311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ED26AA-7A8A-B34C-8885-224733393EB4}"/>
              </a:ext>
            </a:extLst>
          </p:cNvPr>
          <p:cNvCxnSpPr/>
          <p:nvPr/>
        </p:nvCxnSpPr>
        <p:spPr>
          <a:xfrm>
            <a:off x="466267" y="1458227"/>
            <a:ext cx="262459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14A20FC-F69D-354E-A134-C47A0A6CDDE2}"/>
              </a:ext>
            </a:extLst>
          </p:cNvPr>
          <p:cNvSpPr/>
          <p:nvPr/>
        </p:nvSpPr>
        <p:spPr>
          <a:xfrm>
            <a:off x="464948" y="1492566"/>
            <a:ext cx="2625915" cy="30777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defRPr sz="2000" b="0" i="0" u="none" strike="noStrike" kern="1200" spc="0" baseline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defRPr>
            </a:pPr>
            <a:r>
              <a:rPr lang="en-US" sz="1400" dirty="0">
                <a:latin typeface="Franklin Gothic Medium Cond" panose="020B0606030402020204" pitchFamily="34" charset="0"/>
                <a:ea typeface="Avenir Book" charset="0"/>
                <a:cs typeface="Avenir Book" charset="0"/>
              </a:rPr>
              <a:t>2017 Clio Legal Trends Report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16CEA7-C8AF-334D-B98E-9ED6F0ED3F67}"/>
              </a:ext>
            </a:extLst>
          </p:cNvPr>
          <p:cNvCxnSpPr/>
          <p:nvPr/>
        </p:nvCxnSpPr>
        <p:spPr>
          <a:xfrm>
            <a:off x="466267" y="6066803"/>
            <a:ext cx="262459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486431B-EDB4-6741-8890-A38F008974BF}"/>
              </a:ext>
            </a:extLst>
          </p:cNvPr>
          <p:cNvSpPr/>
          <p:nvPr/>
        </p:nvSpPr>
        <p:spPr>
          <a:xfrm>
            <a:off x="464948" y="4180902"/>
            <a:ext cx="2625915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defRPr sz="2000" b="0" i="0" u="none" strike="noStrike" kern="1200" spc="0" baseline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defRPr>
            </a:pPr>
            <a:r>
              <a:rPr lang="en-US" sz="1200" dirty="0">
                <a:latin typeface="Franklin Gothic Medium Cond" panose="020B0606030402020204" pitchFamily="34" charset="0"/>
                <a:ea typeface="Avenir Book" charset="0"/>
                <a:cs typeface="Avenir Book" charset="0"/>
              </a:rPr>
              <a:t>What went into the 2017 </a:t>
            </a:r>
            <a:r>
              <a:rPr lang="en-US" sz="1200" i="1" dirty="0">
                <a:latin typeface="Franklin Gothic Medium Cond" panose="020B0606030402020204" pitchFamily="34" charset="0"/>
                <a:ea typeface="Avenir Book" charset="0"/>
                <a:cs typeface="Avenir Book" charset="0"/>
              </a:rPr>
              <a:t>Legal Trends Report</a:t>
            </a:r>
            <a:r>
              <a:rPr lang="en-US" sz="1200" dirty="0">
                <a:latin typeface="Franklin Gothic Medium Cond" panose="020B0606030402020204" pitchFamily="34" charset="0"/>
                <a:ea typeface="Avenir Book" charset="0"/>
                <a:cs typeface="Avenir Book" charset="0"/>
              </a:rPr>
              <a:t>?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E72F8D7-C9DE-E840-90D7-A2E3CEA33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4948" y="4493441"/>
          <a:ext cx="263366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081">
                  <a:extLst>
                    <a:ext uri="{9D8B030D-6E8A-4147-A177-3AD203B41FA5}">
                      <a16:colId xmlns:a16="http://schemas.microsoft.com/office/drawing/2014/main" val="3268900490"/>
                    </a:ext>
                  </a:extLst>
                </a:gridCol>
                <a:gridCol w="1124712">
                  <a:extLst>
                    <a:ext uri="{9D8B030D-6E8A-4147-A177-3AD203B41FA5}">
                      <a16:colId xmlns:a16="http://schemas.microsoft.com/office/drawing/2014/main" val="478971449"/>
                    </a:ext>
                  </a:extLst>
                </a:gridCol>
                <a:gridCol w="868870">
                  <a:extLst>
                    <a:ext uri="{9D8B030D-6E8A-4147-A177-3AD203B41FA5}">
                      <a16:colId xmlns:a16="http://schemas.microsoft.com/office/drawing/2014/main" val="1525522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500" b="1" i="0" dirty="0">
                          <a:latin typeface="Franklin Gothic Demi Cond" panose="020B0603020102020204" pitchFamily="34" charset="0"/>
                        </a:rPr>
                        <a:t>1,026,038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latin typeface="Franklin Gothic Book" panose="020B0503020102020204" pitchFamily="34" charset="0"/>
                      </a:endParaRPr>
                    </a:p>
                  </a:txBody>
                  <a:tcPr anchor="b"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i="0" dirty="0">
                          <a:latin typeface="Franklin Gothic Book" panose="020B0503020102020204" pitchFamily="34" charset="0"/>
                        </a:rPr>
                        <a:t>matters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8366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500" b="1" i="0" dirty="0">
                          <a:latin typeface="Franklin Gothic Demi Cond" panose="020B0603020102020204" pitchFamily="34" charset="0"/>
                        </a:rPr>
                        <a:t>10,981,286.13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latin typeface="Franklin Gothic Book" panose="020B0503020102020204" pitchFamily="34" charset="0"/>
                      </a:endParaRP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i="0" dirty="0">
                          <a:latin typeface="Franklin Gothic Book" panose="020B0503020102020204" pitchFamily="34" charset="0"/>
                        </a:rPr>
                        <a:t>hours billed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1168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500" b="1" i="0" dirty="0">
                          <a:latin typeface="Franklin Gothic Demi Cond" panose="020B0603020102020204" pitchFamily="34" charset="0"/>
                        </a:rPr>
                        <a:t>$2,562,864,876.43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latin typeface="Franklin Gothic Book" panose="020B0503020102020204" pitchFamily="34" charset="0"/>
                      </a:endParaRP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b="0" i="0" dirty="0">
                          <a:latin typeface="Franklin Gothic Book" panose="020B0503020102020204" pitchFamily="34" charset="0"/>
                        </a:rPr>
                        <a:t>in billables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809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i="0" dirty="0">
                          <a:latin typeface="Franklin Gothic Demi Cond" panose="020B0603020102020204" pitchFamily="34" charset="0"/>
                        </a:rPr>
                        <a:t>8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sz="1000" b="0" i="0" dirty="0">
                          <a:latin typeface="Franklin Gothic Book" panose="020B0503020102020204" pitchFamily="34" charset="0"/>
                        </a:rPr>
                        <a:t>award-winning data scientists</a:t>
                      </a: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latin typeface="Franklin Gothic Book" panose="020B0503020102020204" pitchFamily="34" charset="0"/>
                      </a:endParaRPr>
                    </a:p>
                  </a:txBody>
                  <a:tcPr anchor="b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887543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ADD16C6-349D-7A4D-A9C4-F1383A87C2D4}"/>
              </a:ext>
            </a:extLst>
          </p:cNvPr>
          <p:cNvSpPr txBox="1"/>
          <p:nvPr/>
        </p:nvSpPr>
        <p:spPr>
          <a:xfrm>
            <a:off x="4461628" y="4323929"/>
            <a:ext cx="90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29% of 8 Hours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2B841A-DD81-E849-9034-3650F1DC9B3C}"/>
              </a:ext>
            </a:extLst>
          </p:cNvPr>
          <p:cNvSpPr txBox="1"/>
          <p:nvPr/>
        </p:nvSpPr>
        <p:spPr>
          <a:xfrm>
            <a:off x="5533664" y="4323929"/>
            <a:ext cx="90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82% of Hours Worked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3D9BF-90E4-A547-9FBD-6DE3B1DC2501}"/>
              </a:ext>
            </a:extLst>
          </p:cNvPr>
          <p:cNvSpPr txBox="1"/>
          <p:nvPr/>
        </p:nvSpPr>
        <p:spPr>
          <a:xfrm>
            <a:off x="6605700" y="4323929"/>
            <a:ext cx="90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86% of Hours Billed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D2AA08-4BA2-0947-A263-4CC45E21B363}"/>
              </a:ext>
            </a:extLst>
          </p:cNvPr>
          <p:cNvSpPr txBox="1"/>
          <p:nvPr/>
        </p:nvSpPr>
        <p:spPr>
          <a:xfrm>
            <a:off x="3389592" y="2773425"/>
            <a:ext cx="90968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Hourly Rate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739137-0EB0-DF40-926C-6C9FABC106B8}"/>
              </a:ext>
            </a:extLst>
          </p:cNvPr>
          <p:cNvSpPr txBox="1"/>
          <p:nvPr/>
        </p:nvSpPr>
        <p:spPr>
          <a:xfrm>
            <a:off x="4461628" y="2773425"/>
            <a:ext cx="90968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Hours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CD4FB5-933A-4444-8F19-5D7E9DB8C2F9}"/>
              </a:ext>
            </a:extLst>
          </p:cNvPr>
          <p:cNvSpPr txBox="1"/>
          <p:nvPr/>
        </p:nvSpPr>
        <p:spPr>
          <a:xfrm>
            <a:off x="5533664" y="2773425"/>
            <a:ext cx="90968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Billed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38304E-5C37-DA4F-BFC3-C386BA4B7DC3}"/>
              </a:ext>
            </a:extLst>
          </p:cNvPr>
          <p:cNvSpPr txBox="1"/>
          <p:nvPr/>
        </p:nvSpPr>
        <p:spPr>
          <a:xfrm>
            <a:off x="6605700" y="2773425"/>
            <a:ext cx="90968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Collected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9E3CB-0284-B043-849D-A1661B1C2A84}"/>
              </a:ext>
            </a:extLst>
          </p:cNvPr>
          <p:cNvSpPr txBox="1"/>
          <p:nvPr/>
        </p:nvSpPr>
        <p:spPr>
          <a:xfrm>
            <a:off x="7677735" y="2773425"/>
            <a:ext cx="90968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Income</a:t>
            </a:r>
          </a:p>
        </p:txBody>
      </p:sp>
    </p:spTree>
    <p:extLst>
      <p:ext uri="{BB962C8B-B14F-4D97-AF65-F5344CB8AC3E}">
        <p14:creationId xmlns:p14="http://schemas.microsoft.com/office/powerpoint/2010/main" val="2574351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E2AB8-D3FB-2C4D-BAEA-BA95D431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730"/>
            <a:ext cx="8221663" cy="812270"/>
          </a:xfrm>
        </p:spPr>
        <p:txBody>
          <a:bodyPr>
            <a:normAutofit/>
          </a:bodyPr>
          <a:lstStyle/>
          <a:p>
            <a:r>
              <a:rPr lang="en-US" sz="2400" dirty="0"/>
              <a:t>STATE COURTS ARE IN MELTDOWN – </a:t>
            </a:r>
            <a:br>
              <a:rPr lang="en-US" sz="2400" dirty="0"/>
            </a:br>
            <a:r>
              <a:rPr lang="en-US" sz="2400" dirty="0"/>
              <a:t>GLUTTED WITH SELF-REPRESENTED LITIGANTS.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57957-20DF-8040-A8A0-AA33EA93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5786"/>
            <a:ext cx="2633664" cy="39783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02E42E-C127-494A-93C4-5D4EB68707FB}"/>
              </a:ext>
            </a:extLst>
          </p:cNvPr>
          <p:cNvCxnSpPr/>
          <p:nvPr/>
        </p:nvCxnSpPr>
        <p:spPr>
          <a:xfrm>
            <a:off x="466267" y="1458227"/>
            <a:ext cx="262459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E906900-BE05-5140-B22F-81B68D43C637}"/>
              </a:ext>
            </a:extLst>
          </p:cNvPr>
          <p:cNvSpPr/>
          <p:nvPr/>
        </p:nvSpPr>
        <p:spPr>
          <a:xfrm>
            <a:off x="464948" y="1492566"/>
            <a:ext cx="2625915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defRPr sz="2000" b="0" i="0" u="none" strike="noStrike" kern="1200" spc="0" baseline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defRPr>
            </a:pPr>
            <a:r>
              <a:rPr lang="en-US" sz="1400" dirty="0">
                <a:latin typeface="Franklin Gothic Medium Cond" panose="020B0606030402020204" pitchFamily="34" charset="0"/>
                <a:ea typeface="Avenir Book" charset="0"/>
                <a:cs typeface="Avenir Book" charset="0"/>
              </a:rPr>
              <a:t>NCSC The Landscape of Civil Litigation in State Courts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B5B39F-1C9B-134A-92D0-2C7FDA049113}"/>
              </a:ext>
            </a:extLst>
          </p:cNvPr>
          <p:cNvCxnSpPr/>
          <p:nvPr/>
        </p:nvCxnSpPr>
        <p:spPr>
          <a:xfrm>
            <a:off x="466267" y="6149099"/>
            <a:ext cx="262459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E968422-09E4-EA4E-B908-F692AD36FAB0}"/>
              </a:ext>
            </a:extLst>
          </p:cNvPr>
          <p:cNvSpPr/>
          <p:nvPr/>
        </p:nvSpPr>
        <p:spPr>
          <a:xfrm>
            <a:off x="3243263" y="2831883"/>
            <a:ext cx="543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anose="020B0503020102020204" pitchFamily="34" charset="0"/>
                <a:ea typeface="Avenir Book" charset="0"/>
                <a:cs typeface="Avenir Book" charset="0"/>
              </a:rPr>
              <a:t>“The picture of civil litigation that emerges from the Landscape dataset confirms the longstanding criticism that the civil justice system takes too long and costs too much.”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83EE8-FC0B-A141-901C-BE2742EA4850}"/>
              </a:ext>
            </a:extLst>
          </p:cNvPr>
          <p:cNvSpPr txBox="1"/>
          <p:nvPr/>
        </p:nvSpPr>
        <p:spPr>
          <a:xfrm>
            <a:off x="3252407" y="3739825"/>
            <a:ext cx="179505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Franklin Gothic Demi" panose="020B0603020102020204" pitchFamily="34" charset="0"/>
              </a:rPr>
              <a:t>$2,441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85B85-A8D5-084F-8CAC-3DEA86EC0161}"/>
              </a:ext>
            </a:extLst>
          </p:cNvPr>
          <p:cNvSpPr txBox="1"/>
          <p:nvPr/>
        </p:nvSpPr>
        <p:spPr>
          <a:xfrm>
            <a:off x="5047463" y="3739825"/>
            <a:ext cx="179505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Franklin Gothic Demi" panose="020B0603020102020204" pitchFamily="34" charset="0"/>
              </a:rPr>
              <a:t>$5,424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E6AF5-6369-E946-8A82-A962A07CB0F6}"/>
              </a:ext>
            </a:extLst>
          </p:cNvPr>
          <p:cNvSpPr txBox="1"/>
          <p:nvPr/>
        </p:nvSpPr>
        <p:spPr>
          <a:xfrm>
            <a:off x="6842519" y="3739825"/>
            <a:ext cx="179505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Franklin Gothic Demi" panose="020B0603020102020204" pitchFamily="34" charset="0"/>
              </a:rPr>
              <a:t>75%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E6A83-B84E-BB47-BC24-B9B7EDB58C5D}"/>
              </a:ext>
            </a:extLst>
          </p:cNvPr>
          <p:cNvSpPr txBox="1"/>
          <p:nvPr/>
        </p:nvSpPr>
        <p:spPr>
          <a:xfrm>
            <a:off x="3252407" y="4347040"/>
            <a:ext cx="1792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median judgment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1C4A61-94A2-7F4F-9E3A-01E89AA9C341}"/>
              </a:ext>
            </a:extLst>
          </p:cNvPr>
          <p:cNvSpPr txBox="1"/>
          <p:nvPr/>
        </p:nvSpPr>
        <p:spPr>
          <a:xfrm>
            <a:off x="5047463" y="4347040"/>
            <a:ext cx="1792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average judgment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A8701-B0D1-C743-8585-60CB3C785DA2}"/>
              </a:ext>
            </a:extLst>
          </p:cNvPr>
          <p:cNvSpPr txBox="1"/>
          <p:nvPr/>
        </p:nvSpPr>
        <p:spPr>
          <a:xfrm>
            <a:off x="6842519" y="4347040"/>
            <a:ext cx="1792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Medium Cond" panose="020B0606030402020204" pitchFamily="34" charset="0"/>
              </a:rPr>
              <a:t>of cases had at least one self-reported party</a:t>
            </a:r>
          </a:p>
        </p:txBody>
      </p:sp>
    </p:spTree>
    <p:extLst>
      <p:ext uri="{BB962C8B-B14F-4D97-AF65-F5344CB8AC3E}">
        <p14:creationId xmlns:p14="http://schemas.microsoft.com/office/powerpoint/2010/main" val="384596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C70C28-9D9E-2D4F-A4C0-BFDA39E6EA43}"/>
              </a:ext>
            </a:extLst>
          </p:cNvPr>
          <p:cNvGrpSpPr/>
          <p:nvPr/>
        </p:nvGrpSpPr>
        <p:grpSpPr>
          <a:xfrm>
            <a:off x="97736" y="1097220"/>
            <a:ext cx="8882402" cy="5292994"/>
            <a:chOff x="136924" y="261197"/>
            <a:chExt cx="8882402" cy="52929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BAD499-B68F-8B4A-B29C-AC48E60AB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062" y="261197"/>
              <a:ext cx="2582525" cy="20817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3D6EB3-B883-1349-AF26-41C664280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6070" y="261197"/>
              <a:ext cx="2134888" cy="20817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54CA4F-A163-E043-BFD4-0E711E0CB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924" y="2375186"/>
              <a:ext cx="2152104" cy="20817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6DB80C-83DC-1045-AB95-3FC21407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8433" y="2366823"/>
              <a:ext cx="2582525" cy="20817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DBD333-72CA-734C-91E8-70D99C087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996"/>
            <a:stretch/>
          </p:blipFill>
          <p:spPr>
            <a:xfrm>
              <a:off x="150064" y="4456911"/>
              <a:ext cx="4682094" cy="10972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9952DB-380B-5644-BF10-0DBCF60CC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440"/>
            <a:stretch/>
          </p:blipFill>
          <p:spPr>
            <a:xfrm>
              <a:off x="4865999" y="4448548"/>
              <a:ext cx="4110978" cy="10972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C7DFFC-5A8C-9C45-A34A-319C6C0E3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2158" y="296219"/>
              <a:ext cx="2414016" cy="20116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D53326-58E5-E544-A461-EF256DF51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4799" y="2410208"/>
              <a:ext cx="2414016" cy="20116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E32D94-E02E-E340-933B-2FCA8C93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46181" y="2407270"/>
              <a:ext cx="1773145" cy="20116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8AEDA8-AF32-1D4E-8BD4-22441170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7690"/>
            <a:stretch/>
          </p:blipFill>
          <p:spPr>
            <a:xfrm>
              <a:off x="7280015" y="296219"/>
              <a:ext cx="1691640" cy="210811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892719-7A17-2342-846D-1AC57C441B9A}"/>
              </a:ext>
            </a:extLst>
          </p:cNvPr>
          <p:cNvSpPr txBox="1"/>
          <p:nvPr/>
        </p:nvSpPr>
        <p:spPr>
          <a:xfrm>
            <a:off x="1661146" y="343231"/>
            <a:ext cx="626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C6AA2"/>
                </a:solidFill>
              </a:rPr>
              <a:t>The “DIY” (Do-It-Yourself) Legal Economy</a:t>
            </a:r>
          </a:p>
        </p:txBody>
      </p:sp>
    </p:spTree>
    <p:extLst>
      <p:ext uri="{BB962C8B-B14F-4D97-AF65-F5344CB8AC3E}">
        <p14:creationId xmlns:p14="http://schemas.microsoft.com/office/powerpoint/2010/main" val="97300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29998</TotalTime>
  <Words>840</Words>
  <Application>Microsoft Office PowerPoint</Application>
  <PresentationFormat>On-screen Show (4:3)</PresentationFormat>
  <Paragraphs>175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Avenir Book</vt:lpstr>
      <vt:lpstr>Avenir Next</vt:lpstr>
      <vt:lpstr>Calibri</vt:lpstr>
      <vt:lpstr>Calibri Light</vt:lpstr>
      <vt:lpstr>Franklin Gothic Book</vt:lpstr>
      <vt:lpstr>Franklin Gothic Demi</vt:lpstr>
      <vt:lpstr>Franklin Gothic Demi Cond</vt:lpstr>
      <vt:lpstr>Franklin Gothic Medium Cond</vt:lpstr>
      <vt:lpstr>Raleway</vt:lpstr>
      <vt:lpstr>Verdana</vt:lpstr>
      <vt:lpstr>1_Office Theme</vt:lpstr>
      <vt:lpstr>Office Theme</vt:lpstr>
      <vt:lpstr>PowerPoint Presentation</vt:lpstr>
      <vt:lpstr>Ethics rules shape  and constraint legal market</vt:lpstr>
      <vt:lpstr>PowerPoint Presentation</vt:lpstr>
      <vt:lpstr>PowerPoint Presentation</vt:lpstr>
      <vt:lpstr>PeopleLaw</vt:lpstr>
      <vt:lpstr>PowerPoint Presentation</vt:lpstr>
      <vt:lpstr>SMALL FIRM LAWYERS SERVING PEOPLE  ARE STRUGGLING TO EARN A LIVING .</vt:lpstr>
      <vt:lpstr>STATE COURTS ARE IN MELTDOWN –  GLUTTED WITH SELF-REPRESENTED LITIGANTS.</vt:lpstr>
      <vt:lpstr>PowerPoint Presentation</vt:lpstr>
      <vt:lpstr>Organizational Clients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Lagging Legal Productivity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Failed Storefront Revolution</vt:lpstr>
      <vt:lpstr>PowerPoint Presentation</vt:lpstr>
      <vt:lpstr>PowerPoint Presentation</vt:lpstr>
      <vt:lpstr>Key Points </vt:lpstr>
      <vt:lpstr>Key Point #1:   Breakdown in PeopleLaw sector</vt:lpstr>
      <vt:lpstr>Key Point #2: Ethics rules create structure of market</vt:lpstr>
      <vt:lpstr>Key Point #3: Lagging productivity + growing complexity </vt:lpstr>
      <vt:lpstr>Q&amp;A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Henderson</dc:creator>
  <cp:lastModifiedBy>Albright, Jennifer</cp:lastModifiedBy>
  <cp:revision>373</cp:revision>
  <cp:lastPrinted>2018-07-18T17:42:05Z</cp:lastPrinted>
  <dcterms:created xsi:type="dcterms:W3CDTF">2017-03-22T14:59:38Z</dcterms:created>
  <dcterms:modified xsi:type="dcterms:W3CDTF">2019-01-07T15:52:01Z</dcterms:modified>
</cp:coreProperties>
</file>